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0" r:id="rId5"/>
    <p:sldId id="259" r:id="rId6"/>
    <p:sldId id="258" r:id="rId7"/>
    <p:sldId id="257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3" r:id="rId19"/>
    <p:sldId id="275" r:id="rId20"/>
    <p:sldId id="281" r:id="rId21"/>
    <p:sldId id="276" r:id="rId22"/>
    <p:sldId id="277" r:id="rId23"/>
    <p:sldId id="278" r:id="rId24"/>
    <p:sldId id="279" r:id="rId25"/>
    <p:sldId id="280" r:id="rId26"/>
    <p:sldId id="264" r:id="rId27"/>
    <p:sldId id="282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51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5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9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365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8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38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4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7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00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0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39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5B906-2ACC-4E3B-BBDA-9BE23424B2F5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021F-92E2-4BD9-B323-41F9950A88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85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mages/t/transformer_decoding_1.gif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://jalammar.github.io/images/t/transformer_decoding_2.gi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/>
              <a:t>Transformer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684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4711" y="725724"/>
            <a:ext cx="5330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i="0" dirty="0" smtClean="0">
                <a:solidFill>
                  <a:srgbClr val="1A1A1A"/>
                </a:solidFill>
                <a:effectLst/>
                <a:latin typeface="-apple-system"/>
              </a:rPr>
              <a:t>现在我们开始“编码”</a:t>
            </a:r>
            <a:endParaRPr lang="zh-CN" altLang="en-US" sz="4000" dirty="0"/>
          </a:p>
        </p:txBody>
      </p:sp>
      <p:pic>
        <p:nvPicPr>
          <p:cNvPr id="9218" name="Picture 2" descr="https://pic2.zhimg.com/80/v2-7173f8fa4d601a5255af46d48e9d370d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074" y="1608136"/>
            <a:ext cx="7979884" cy="497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8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93558" y="246221"/>
            <a:ext cx="11421979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例如，下列句子是我们想要翻译的输入句子：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animal didn't cross the street because it was too tired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这个“it”在这个句子是指什么呢？它指的是street还是这个animal呢？这对于人类来说是一个简单的问题，但是对于算法则不是。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>当模型处理这个单词“it”的时候，自注意力机制会允许“it”与“animal”建立联系。</a:t>
            </a: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zh-CN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78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jalammar.github.io/images/t/transformer_self-attention_visualiz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30" y="199841"/>
            <a:ext cx="7045072" cy="66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93558" y="544977"/>
            <a:ext cx="39896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i="0" dirty="0" smtClean="0">
                <a:solidFill>
                  <a:srgbClr val="1A1A1A"/>
                </a:solidFill>
                <a:effectLst/>
                <a:latin typeface="-apple-system"/>
              </a:rPr>
              <a:t>当我们在编码器中编码“</a:t>
            </a:r>
            <a:r>
              <a:rPr lang="en-US" altLang="zh-CN" sz="3200" b="1" i="0" dirty="0" smtClean="0">
                <a:solidFill>
                  <a:srgbClr val="1A1A1A"/>
                </a:solidFill>
                <a:effectLst/>
                <a:latin typeface="-apple-system"/>
              </a:rPr>
              <a:t>it”</a:t>
            </a:r>
            <a:r>
              <a:rPr lang="zh-CN" altLang="en-US" sz="3200" b="1" i="0" dirty="0" smtClean="0">
                <a:solidFill>
                  <a:srgbClr val="1A1A1A"/>
                </a:solidFill>
                <a:effectLst/>
                <a:latin typeface="-apple-system"/>
              </a:rPr>
              <a:t>这个单词的时，注意力机制的部分会去关注“</a:t>
            </a:r>
            <a:r>
              <a:rPr lang="en-US" altLang="zh-CN" sz="3200" b="1" i="0" dirty="0" smtClean="0">
                <a:solidFill>
                  <a:srgbClr val="1A1A1A"/>
                </a:solidFill>
                <a:effectLst/>
                <a:latin typeface="-apple-system"/>
              </a:rPr>
              <a:t>The Animal”</a:t>
            </a:r>
            <a:r>
              <a:rPr lang="zh-CN" altLang="en-US" sz="3200" b="1" i="0" dirty="0" smtClean="0">
                <a:solidFill>
                  <a:srgbClr val="1A1A1A"/>
                </a:solidFill>
                <a:effectLst/>
                <a:latin typeface="-apple-system"/>
              </a:rPr>
              <a:t>，将它的表示的一部分编入“</a:t>
            </a:r>
            <a:r>
              <a:rPr lang="en-US" altLang="zh-CN" sz="3200" b="1" i="0" dirty="0" smtClean="0">
                <a:solidFill>
                  <a:srgbClr val="1A1A1A"/>
                </a:solidFill>
                <a:effectLst/>
                <a:latin typeface="-apple-system"/>
              </a:rPr>
              <a:t>it”</a:t>
            </a:r>
            <a:r>
              <a:rPr lang="zh-CN" altLang="en-US" sz="3200" b="1" i="0" dirty="0" smtClean="0">
                <a:solidFill>
                  <a:srgbClr val="1A1A1A"/>
                </a:solidFill>
                <a:effectLst/>
                <a:latin typeface="-apple-system"/>
              </a:rPr>
              <a:t>的编码中。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968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jalammar.github.io/images/t/transformer_self_attention_vect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23" y="605673"/>
            <a:ext cx="8334375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>
            <a:off x="4764505" y="1652337"/>
            <a:ext cx="16042" cy="55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4764505" y="2101516"/>
            <a:ext cx="3721770" cy="20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6922168" y="1548063"/>
            <a:ext cx="16042" cy="55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6938210" y="2101516"/>
            <a:ext cx="1548065" cy="20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04800" y="236341"/>
            <a:ext cx="1294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Step 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5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jalammar.github.io/images/t/transformer_self_attention_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985" y="759911"/>
            <a:ext cx="9718990" cy="50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04800" y="236341"/>
            <a:ext cx="1294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Step 2</a:t>
            </a:r>
            <a:endParaRPr lang="zh-CN" altLang="en-US" sz="2800" b="1" dirty="0"/>
          </a:p>
        </p:txBody>
      </p:sp>
      <p:sp>
        <p:nvSpPr>
          <p:cNvPr id="2" name="椭圆 1"/>
          <p:cNvSpPr/>
          <p:nvPr/>
        </p:nvSpPr>
        <p:spPr>
          <a:xfrm>
            <a:off x="7860633" y="5181600"/>
            <a:ext cx="641684" cy="6577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0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jalammar.github.io/images/t/self-attention_softma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543" y="557212"/>
            <a:ext cx="8258175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04800" y="236341"/>
            <a:ext cx="1294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Step 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954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jalammar.github.io/images/t/self-attention-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70" y="187832"/>
            <a:ext cx="6630235" cy="630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04800" y="236341"/>
            <a:ext cx="1294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Step 4</a:t>
            </a:r>
            <a:endParaRPr lang="zh-CN" altLang="en-US" sz="2800" b="1" dirty="0"/>
          </a:p>
        </p:txBody>
      </p:sp>
      <p:sp>
        <p:nvSpPr>
          <p:cNvPr id="2" name="矩形 1"/>
          <p:cNvSpPr/>
          <p:nvPr/>
        </p:nvSpPr>
        <p:spPr>
          <a:xfrm>
            <a:off x="8919411" y="187832"/>
            <a:ext cx="29677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这个</a:t>
            </a:r>
            <a:r>
              <a:rPr lang="en-US" altLang="zh-CN" sz="2800" b="1" i="0" dirty="0" err="1" smtClean="0">
                <a:solidFill>
                  <a:srgbClr val="1A1A1A"/>
                </a:solidFill>
                <a:effectLst/>
                <a:latin typeface="-apple-system"/>
              </a:rPr>
              <a:t>softmax</a:t>
            </a:r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分数决定了每个单词对编码当下位置（“</a:t>
            </a:r>
            <a:r>
              <a:rPr lang="en-US" altLang="zh-CN" sz="2800" b="1" i="0" dirty="0" smtClean="0">
                <a:solidFill>
                  <a:srgbClr val="1A1A1A"/>
                </a:solidFill>
                <a:effectLst/>
                <a:latin typeface="-apple-system"/>
              </a:rPr>
              <a:t>Thinking”</a:t>
            </a:r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）的贡献。显然，已经在这个位置上的单词将获得最高的</a:t>
            </a:r>
            <a:r>
              <a:rPr lang="en-US" altLang="zh-CN" sz="2800" b="1" i="0" dirty="0" err="1" smtClean="0">
                <a:solidFill>
                  <a:srgbClr val="1A1A1A"/>
                </a:solidFill>
                <a:effectLst/>
                <a:latin typeface="-apple-system"/>
              </a:rPr>
              <a:t>softmax</a:t>
            </a:r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分数，但有时关注另一个与当前单词相关的单词也会有帮助。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582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upload-images.jianshu.io/upload_images/11452592-d2f1915c28ff2268.png?imageMogr2/auto-orient/strip%7CimageView2/2/w/506/format/webp"/>
          <p:cNvSpPr>
            <a:spLocks noChangeAspect="1" noChangeArrowheads="1"/>
          </p:cNvSpPr>
          <p:nvPr/>
        </p:nvSpPr>
        <p:spPr bwMode="auto">
          <a:xfrm>
            <a:off x="155574" y="-144463"/>
            <a:ext cx="9630109" cy="963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s://upload-images.jianshu.io/upload_images/11452592-d2f1915c28ff2268.png?imageMogr2/auto-orient/strip%7CimageView2/2/w/506/format/webp"/>
          <p:cNvSpPr>
            <a:spLocks noChangeAspect="1" noChangeArrowheads="1"/>
          </p:cNvSpPr>
          <p:nvPr/>
        </p:nvSpPr>
        <p:spPr bwMode="auto">
          <a:xfrm>
            <a:off x="307974" y="7937"/>
            <a:ext cx="9630109" cy="963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04" y="593872"/>
            <a:ext cx="5624151" cy="57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2745" y="533218"/>
            <a:ext cx="4320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0" dirty="0" smtClean="0">
                <a:solidFill>
                  <a:srgbClr val="1A1A1A"/>
                </a:solidFill>
                <a:effectLst/>
                <a:latin typeface="-apple-system"/>
              </a:rPr>
              <a:t>multi-head attention</a:t>
            </a:r>
            <a:endParaRPr lang="zh-CN" altLang="en-US" sz="3200" b="1" dirty="0"/>
          </a:p>
        </p:txBody>
      </p:sp>
      <p:pic>
        <p:nvPicPr>
          <p:cNvPr id="17410" name="Picture 2" descr="https://pic2.zhimg.com/80/v2-6214664f4f8d080ab41e6909f15b1f6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59" y="1369510"/>
            <a:ext cx="685800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726905" y="533218"/>
            <a:ext cx="296779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1A1A1A"/>
                </a:solidFill>
                <a:effectLst/>
                <a:latin typeface="-apple-system"/>
              </a:rPr>
              <a:t>它扩展了模型专注于不同位置的能力。在上面的例子中，虽然每个编码都在</a:t>
            </a:r>
            <a:r>
              <a:rPr lang="en-US" altLang="zh-CN" sz="2000" b="1" dirty="0" smtClean="0">
                <a:solidFill>
                  <a:srgbClr val="1A1A1A"/>
                </a:solidFill>
                <a:effectLst/>
                <a:latin typeface="-apple-system"/>
              </a:rPr>
              <a:t>z1</a:t>
            </a:r>
            <a:r>
              <a:rPr lang="zh-CN" altLang="en-US" sz="2000" b="1" dirty="0" smtClean="0">
                <a:solidFill>
                  <a:srgbClr val="1A1A1A"/>
                </a:solidFill>
                <a:effectLst/>
                <a:latin typeface="-apple-system"/>
              </a:rPr>
              <a:t>中有或多或少的体现，但是它可能被实际的单词本身所支配。如果我们翻译一个句子，比如“</a:t>
            </a:r>
            <a:r>
              <a:rPr lang="en-US" altLang="zh-CN" sz="2000" b="1" dirty="0" smtClean="0">
                <a:solidFill>
                  <a:srgbClr val="1A1A1A"/>
                </a:solidFill>
                <a:effectLst/>
                <a:latin typeface="-apple-system"/>
              </a:rPr>
              <a:t>The animal didn’t cross the street because it was too tired”</a:t>
            </a:r>
            <a:r>
              <a:rPr lang="zh-CN" altLang="en-US" sz="2000" b="1" dirty="0" smtClean="0">
                <a:solidFill>
                  <a:srgbClr val="1A1A1A"/>
                </a:solidFill>
                <a:effectLst/>
                <a:latin typeface="-apple-system"/>
              </a:rPr>
              <a:t>，我们会想知道“</a:t>
            </a:r>
            <a:r>
              <a:rPr lang="en-US" altLang="zh-CN" sz="2000" b="1" dirty="0" smtClean="0">
                <a:solidFill>
                  <a:srgbClr val="1A1A1A"/>
                </a:solidFill>
                <a:effectLst/>
                <a:latin typeface="-apple-system"/>
              </a:rPr>
              <a:t>it”</a:t>
            </a:r>
            <a:r>
              <a:rPr lang="zh-CN" altLang="en-US" sz="2000" b="1" dirty="0" smtClean="0">
                <a:solidFill>
                  <a:srgbClr val="1A1A1A"/>
                </a:solidFill>
                <a:effectLst/>
                <a:latin typeface="-apple-system"/>
              </a:rPr>
              <a:t>指的是哪个词，这时模型的“多头”注意机制会起到作用。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417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2745" y="533218"/>
            <a:ext cx="4320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0" dirty="0" smtClean="0">
                <a:solidFill>
                  <a:srgbClr val="1A1A1A"/>
                </a:solidFill>
                <a:effectLst/>
                <a:latin typeface="-apple-system"/>
              </a:rPr>
              <a:t>multi-head attention</a:t>
            </a:r>
            <a:endParaRPr lang="zh-CN" altLang="en-US" sz="3200" b="1" dirty="0"/>
          </a:p>
        </p:txBody>
      </p:sp>
      <p:pic>
        <p:nvPicPr>
          <p:cNvPr id="17410" name="Picture 2" descr="https://pic2.zhimg.com/80/v2-6214664f4f8d080ab41e6909f15b1f6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59" y="1369510"/>
            <a:ext cx="685800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726905" y="533218"/>
            <a:ext cx="296779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它给出了注意力层的多个“表示子空间”（</a:t>
            </a:r>
            <a:r>
              <a:rPr lang="en-US" altLang="zh-CN" sz="2000" b="1" dirty="0"/>
              <a:t>representation subspaces</a:t>
            </a:r>
            <a:r>
              <a:rPr lang="zh-CN" altLang="en-US" sz="2000" b="1" dirty="0"/>
              <a:t>）。接下来我们将看到，对于“多头”注意机制，我们有多个查询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键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值权重矩阵集</a:t>
            </a:r>
            <a:r>
              <a:rPr lang="en-US" altLang="zh-CN" sz="2000" b="1" dirty="0"/>
              <a:t>(Transformer</a:t>
            </a:r>
            <a:r>
              <a:rPr lang="zh-CN" altLang="en-US" sz="2000" b="1" dirty="0"/>
              <a:t>使用八个注意力头，因此我们对于每个编码器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解码器有八个矩阵集合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。这些集合中的每一个都是随机初始化的，在训练之后，每个集合都被用来将输入词嵌入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或来自较低编码器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解码器的向量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投影到不同的表示子空间中。</a:t>
            </a:r>
          </a:p>
        </p:txBody>
      </p:sp>
    </p:spTree>
    <p:extLst>
      <p:ext uri="{BB962C8B-B14F-4D97-AF65-F5344CB8AC3E}">
        <p14:creationId xmlns:p14="http://schemas.microsoft.com/office/powerpoint/2010/main" val="30768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jalammar.github.io/images/t/the_transformer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23" y="1754688"/>
            <a:ext cx="1073467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73723" y="821977"/>
            <a:ext cx="389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i="0" dirty="0" smtClean="0">
                <a:solidFill>
                  <a:srgbClr val="1A1A1A"/>
                </a:solidFill>
                <a:effectLst/>
                <a:latin typeface="-apple-system"/>
              </a:rPr>
              <a:t>从宏观的视角开始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401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pic4.zhimg.com/80/v2-9adff6a99688705389e3d96bc0a72d2f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4" y="770104"/>
            <a:ext cx="9014715" cy="462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7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pic2.zhimg.com/80/v2-745f36fdfed78f28629bbdd4bac8660d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90" y="677695"/>
            <a:ext cx="9879909" cy="524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pic1.zhimg.com/80/v2-eecbb4c1d2575844f9fb37cc144bc94c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28" y="574302"/>
            <a:ext cx="10138610" cy="561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pic3.zhimg.com/80/v2-f268e009970206d27c6762fd634c2d12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4" y="734426"/>
            <a:ext cx="5828131" cy="525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14400" y="1100251"/>
            <a:ext cx="45880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1A1A1A"/>
                </a:solidFill>
                <a:effectLst/>
                <a:latin typeface="-apple-system"/>
              </a:rPr>
              <a:t>当我们编码“</a:t>
            </a:r>
            <a:r>
              <a:rPr lang="en-US" altLang="zh-CN" sz="3200" b="1" dirty="0" smtClean="0">
                <a:solidFill>
                  <a:srgbClr val="1A1A1A"/>
                </a:solidFill>
                <a:effectLst/>
                <a:latin typeface="-apple-system"/>
              </a:rPr>
              <a:t>it”</a:t>
            </a:r>
            <a:r>
              <a:rPr lang="zh-CN" altLang="en-US" sz="3200" b="1" dirty="0" smtClean="0">
                <a:solidFill>
                  <a:srgbClr val="1A1A1A"/>
                </a:solidFill>
                <a:effectLst/>
                <a:latin typeface="-apple-system"/>
              </a:rPr>
              <a:t>一词时，一个注意力头集中在“</a:t>
            </a:r>
            <a:r>
              <a:rPr lang="en-US" altLang="zh-CN" sz="3200" b="1" dirty="0" smtClean="0">
                <a:solidFill>
                  <a:srgbClr val="1A1A1A"/>
                </a:solidFill>
                <a:effectLst/>
                <a:latin typeface="-apple-system"/>
              </a:rPr>
              <a:t>animal”</a:t>
            </a:r>
            <a:r>
              <a:rPr lang="zh-CN" altLang="en-US" sz="3200" b="1" dirty="0" smtClean="0">
                <a:solidFill>
                  <a:srgbClr val="1A1A1A"/>
                </a:solidFill>
                <a:effectLst/>
                <a:latin typeface="-apple-system"/>
              </a:rPr>
              <a:t>上，而另一个则集中在“</a:t>
            </a:r>
            <a:r>
              <a:rPr lang="en-US" altLang="zh-CN" sz="3200" b="1" dirty="0" smtClean="0">
                <a:solidFill>
                  <a:srgbClr val="1A1A1A"/>
                </a:solidFill>
                <a:effectLst/>
                <a:latin typeface="-apple-system"/>
              </a:rPr>
              <a:t>tired”</a:t>
            </a:r>
            <a:r>
              <a:rPr lang="zh-CN" altLang="en-US" sz="3200" b="1" dirty="0" smtClean="0">
                <a:solidFill>
                  <a:srgbClr val="1A1A1A"/>
                </a:solidFill>
                <a:effectLst/>
                <a:latin typeface="-apple-system"/>
              </a:rPr>
              <a:t>上，从某种意义上说，模型对“</a:t>
            </a:r>
            <a:r>
              <a:rPr lang="en-US" altLang="zh-CN" sz="3200" b="1" dirty="0" smtClean="0">
                <a:solidFill>
                  <a:srgbClr val="1A1A1A"/>
                </a:solidFill>
                <a:effectLst/>
                <a:latin typeface="-apple-system"/>
              </a:rPr>
              <a:t>it”</a:t>
            </a:r>
            <a:r>
              <a:rPr lang="zh-CN" altLang="en-US" sz="3200" b="1" dirty="0" smtClean="0">
                <a:solidFill>
                  <a:srgbClr val="1A1A1A"/>
                </a:solidFill>
                <a:effectLst/>
                <a:latin typeface="-apple-system"/>
              </a:rPr>
              <a:t>一词的表达在某种程度上是“</a:t>
            </a:r>
            <a:r>
              <a:rPr lang="en-US" altLang="zh-CN" sz="3200" b="1" dirty="0" smtClean="0">
                <a:solidFill>
                  <a:srgbClr val="1A1A1A"/>
                </a:solidFill>
                <a:effectLst/>
                <a:latin typeface="-apple-system"/>
              </a:rPr>
              <a:t>animal”</a:t>
            </a:r>
            <a:r>
              <a:rPr lang="zh-CN" altLang="en-US" sz="3200" b="1" dirty="0" smtClean="0">
                <a:solidFill>
                  <a:srgbClr val="1A1A1A"/>
                </a:solidFill>
                <a:effectLst/>
                <a:latin typeface="-apple-system"/>
              </a:rPr>
              <a:t>和“</a:t>
            </a:r>
            <a:r>
              <a:rPr lang="en-US" altLang="zh-CN" sz="3200" b="1" dirty="0" smtClean="0">
                <a:solidFill>
                  <a:srgbClr val="1A1A1A"/>
                </a:solidFill>
                <a:effectLst/>
                <a:latin typeface="-apple-system"/>
              </a:rPr>
              <a:t>tired”</a:t>
            </a:r>
            <a:r>
              <a:rPr lang="zh-CN" altLang="en-US" sz="3200" b="1" dirty="0" smtClean="0">
                <a:solidFill>
                  <a:srgbClr val="1A1A1A"/>
                </a:solidFill>
                <a:effectLst/>
                <a:latin typeface="-apple-system"/>
              </a:rPr>
              <a:t>的代表。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795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jalammar.github.io/images/t/transformer_positional_encoding_vect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30" y="471238"/>
            <a:ext cx="10287031" cy="567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77515" y="381002"/>
            <a:ext cx="10964946" cy="255454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sz="3200" dirty="0"/>
              <a:t>Transformer</a:t>
            </a:r>
            <a:r>
              <a:rPr lang="zh-CN" altLang="en-US" sz="3200" dirty="0"/>
              <a:t>为每个输入的词嵌入添加了一个向量。这些向量遵循模型学习到的特定模式，这有助于确定每个单词的位置，或序列中不同单词之间的距离。这里的直觉是，将位置向量添加到词嵌入中使得它们在接下来的运算中，能够更好地表达的词与词之间的距离。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494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pic1.zhimg.com/80/v2-437b1a89c29368d6e821c3c0be001690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133" y="377073"/>
            <a:ext cx="7936982" cy="223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pic1.zhimg.com/80/v2-2d1e32c22c7e4de44d731e4969e27f08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3" y="2731838"/>
            <a:ext cx="5314782" cy="389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3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jalammar.github.io/images/t/transformer_resideual_layer_n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158"/>
            <a:ext cx="5270246" cy="38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81784" y="501134"/>
            <a:ext cx="34447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i="0" dirty="0" smtClean="0">
                <a:solidFill>
                  <a:srgbClr val="1A1A1A"/>
                </a:solidFill>
                <a:effectLst/>
                <a:latin typeface="-apple-system"/>
              </a:rPr>
              <a:t>残差模块</a:t>
            </a:r>
            <a:endParaRPr lang="zh-CN" altLang="en-US" sz="4400" dirty="0"/>
          </a:p>
        </p:txBody>
      </p:sp>
      <p:pic>
        <p:nvPicPr>
          <p:cNvPr id="25604" name="Picture 4" descr="https://pic4.zhimg.com/80/v2-f8c32c325da61ee587abcd2426854b33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jalammar.github.io/images/t/transformer_decoding_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11" y="151033"/>
            <a:ext cx="10703879" cy="588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494586" y="6211669"/>
            <a:ext cx="6392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3"/>
              </a:rPr>
              <a:t>http://jalammar.github.io/images/t/transformer_decoding_1.gif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889" y="151033"/>
            <a:ext cx="24055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i="0" dirty="0" smtClean="0">
                <a:solidFill>
                  <a:srgbClr val="1A1A1A"/>
                </a:solidFill>
                <a:effectLst/>
                <a:latin typeface="-apple-system"/>
              </a:rPr>
              <a:t>decoder</a:t>
            </a:r>
            <a:endParaRPr lang="zh-CN" altLang="en-US" sz="4400" b="1" dirty="0"/>
          </a:p>
        </p:txBody>
      </p:sp>
      <p:sp>
        <p:nvSpPr>
          <p:cNvPr id="4" name="矩形 3"/>
          <p:cNvSpPr/>
          <p:nvPr/>
        </p:nvSpPr>
        <p:spPr>
          <a:xfrm>
            <a:off x="0" y="1150294"/>
            <a:ext cx="27271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i="0" dirty="0" smtClean="0">
                <a:solidFill>
                  <a:srgbClr val="1A1A1A"/>
                </a:solidFill>
                <a:effectLst/>
                <a:latin typeface="-apple-system"/>
              </a:rPr>
              <a:t>编码器通过处理输入序列开启工作。顶端编码器的输出之后会变转化为一个包含向量</a:t>
            </a:r>
            <a:r>
              <a:rPr lang="en-US" altLang="zh-CN" sz="2400" b="1" i="0" dirty="0" smtClean="0">
                <a:solidFill>
                  <a:srgbClr val="1A1A1A"/>
                </a:solidFill>
                <a:effectLst/>
                <a:latin typeface="-apple-system"/>
              </a:rPr>
              <a:t>K</a:t>
            </a:r>
            <a:r>
              <a:rPr lang="zh-CN" altLang="en-US" sz="2400" b="1" i="0" dirty="0" smtClean="0">
                <a:solidFill>
                  <a:srgbClr val="1A1A1A"/>
                </a:solidFill>
                <a:effectLst/>
                <a:latin typeface="-apple-system"/>
              </a:rPr>
              <a:t>（键向量）和</a:t>
            </a:r>
            <a:r>
              <a:rPr lang="en-US" altLang="zh-CN" sz="2400" b="1" i="0" dirty="0" smtClean="0">
                <a:solidFill>
                  <a:srgbClr val="1A1A1A"/>
                </a:solidFill>
                <a:effectLst/>
                <a:latin typeface="-apple-system"/>
              </a:rPr>
              <a:t>V</a:t>
            </a:r>
            <a:r>
              <a:rPr lang="zh-CN" altLang="en-US" sz="2400" b="1" i="0" dirty="0" smtClean="0">
                <a:solidFill>
                  <a:srgbClr val="1A1A1A"/>
                </a:solidFill>
                <a:effectLst/>
                <a:latin typeface="-apple-system"/>
              </a:rPr>
              <a:t>（值向量）的注意力向量集 。这些向量将被每个解码器用于自身的“编码</a:t>
            </a:r>
            <a:r>
              <a:rPr lang="en-US" altLang="zh-CN" sz="2400" b="1" i="0" dirty="0" smtClean="0">
                <a:solidFill>
                  <a:srgbClr val="1A1A1A"/>
                </a:solidFill>
                <a:effectLst/>
                <a:latin typeface="-apple-system"/>
              </a:rPr>
              <a:t>-</a:t>
            </a:r>
            <a:r>
              <a:rPr lang="zh-CN" altLang="en-US" sz="2400" b="1" i="0" dirty="0" smtClean="0">
                <a:solidFill>
                  <a:srgbClr val="1A1A1A"/>
                </a:solidFill>
                <a:effectLst/>
                <a:latin typeface="-apple-system"/>
              </a:rPr>
              <a:t>解码注意力层”，而这些层可以帮助解码器关注输入序列哪些位置合适：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04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63915" y="6234046"/>
            <a:ext cx="6432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2"/>
              </a:rPr>
              <a:t>http://jalammar.github.io/images/t/transformer_decoding_2.gif</a:t>
            </a:r>
            <a:endParaRPr lang="zh-CN" altLang="en-US" dirty="0"/>
          </a:p>
        </p:txBody>
      </p:sp>
      <p:pic>
        <p:nvPicPr>
          <p:cNvPr id="27650" name="Picture 2" descr="http://jalammar.github.io/images/t/transformer_decoding_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20" y="385010"/>
            <a:ext cx="9932037" cy="54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28336" y="913251"/>
            <a:ext cx="14500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i="0" dirty="0" smtClean="0">
                <a:solidFill>
                  <a:srgbClr val="1A1A1A"/>
                </a:solidFill>
                <a:effectLst/>
                <a:latin typeface="-apple-system"/>
              </a:rPr>
              <a:t>在完成编码阶段后，则开始解码阶段。解码阶段的每个步骤都会输出一个输出序列（在这个例子里，是英语翻译的句子）的元素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959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7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jalammar.github.io/images/t/The_transformer_encoders_deco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67" y="1525925"/>
            <a:ext cx="8504321" cy="53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05852" y="699519"/>
            <a:ext cx="72189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那么拆开这个黑箱，我们可以看到它是由编码组件、解码组件和它们之间的连接组成。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111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3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91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8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9809" y="529733"/>
            <a:ext cx="105557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effectLst/>
              </a:rPr>
              <a:t>编码组件部分由一堆编码器（</a:t>
            </a:r>
            <a:r>
              <a:rPr lang="en-US" altLang="zh-CN" sz="3200" b="1" dirty="0" smtClean="0">
                <a:effectLst/>
              </a:rPr>
              <a:t>encoder</a:t>
            </a:r>
            <a:r>
              <a:rPr lang="zh-CN" altLang="en-US" sz="3200" b="1" dirty="0" smtClean="0">
                <a:effectLst/>
              </a:rPr>
              <a:t>）构成（论文中是将</a:t>
            </a:r>
            <a:r>
              <a:rPr lang="en-US" altLang="zh-CN" sz="3200" b="1" dirty="0" smtClean="0">
                <a:effectLst/>
              </a:rPr>
              <a:t>6</a:t>
            </a:r>
            <a:r>
              <a:rPr lang="zh-CN" altLang="en-US" sz="3200" b="1" dirty="0" smtClean="0">
                <a:effectLst/>
              </a:rPr>
              <a:t>个编码器叠在一起</a:t>
            </a:r>
            <a:r>
              <a:rPr lang="en-US" altLang="zh-CN" sz="3200" b="1" dirty="0" smtClean="0">
                <a:effectLst/>
              </a:rPr>
              <a:t>——</a:t>
            </a:r>
            <a:r>
              <a:rPr lang="zh-CN" altLang="en-US" sz="3200" b="1" dirty="0" smtClean="0">
                <a:effectLst/>
              </a:rPr>
              <a:t>数字</a:t>
            </a:r>
            <a:r>
              <a:rPr lang="en-US" altLang="zh-CN" sz="3200" b="1" dirty="0" smtClean="0">
                <a:effectLst/>
              </a:rPr>
              <a:t>6</a:t>
            </a:r>
            <a:r>
              <a:rPr lang="zh-CN" altLang="en-US" sz="3200" b="1" dirty="0" smtClean="0">
                <a:effectLst/>
              </a:rPr>
              <a:t>没有什么神奇之处，你也可以尝试其他数字）。解码组件部分也是由相同数量（与编码器对应）的解码器（</a:t>
            </a:r>
            <a:r>
              <a:rPr lang="en-US" altLang="zh-CN" sz="3200" b="1" dirty="0" smtClean="0">
                <a:effectLst/>
              </a:rPr>
              <a:t>decoder</a:t>
            </a:r>
            <a:r>
              <a:rPr lang="zh-CN" altLang="en-US" sz="3200" b="1" dirty="0" smtClean="0">
                <a:effectLst/>
              </a:rPr>
              <a:t>）组成的。</a:t>
            </a:r>
          </a:p>
          <a:p>
            <a:r>
              <a:rPr lang="zh-CN" altLang="en-US" sz="3200" b="1" dirty="0" smtClean="0">
                <a:effectLst/>
              </a:rPr>
              <a:t/>
            </a:r>
            <a:br>
              <a:rPr lang="zh-CN" altLang="en-US" sz="3200" b="1" dirty="0" smtClean="0">
                <a:effectLst/>
              </a:rPr>
            </a:br>
            <a:endParaRPr lang="zh-CN" altLang="en-US" sz="3200" b="1" dirty="0"/>
          </a:p>
        </p:txBody>
      </p:sp>
      <p:pic>
        <p:nvPicPr>
          <p:cNvPr id="3074" name="Picture 2" descr="https://pic4.zhimg.com/80/v2-f5e99be76f0727be85df0d8f4ab88057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652" y="2672349"/>
            <a:ext cx="5040396" cy="353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5221" y="520549"/>
            <a:ext cx="105396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i="0" dirty="0" smtClean="0">
                <a:solidFill>
                  <a:srgbClr val="1A1A1A"/>
                </a:solidFill>
                <a:effectLst/>
                <a:latin typeface="-apple-system"/>
              </a:rPr>
              <a:t>所有的编码器在结构上都是相同的，但它们没有共享参数。每个解码器都可以分解成两个子层。</a:t>
            </a:r>
            <a:endParaRPr lang="zh-CN" altLang="en-US" sz="3200" b="1" dirty="0"/>
          </a:p>
        </p:txBody>
      </p:sp>
      <p:pic>
        <p:nvPicPr>
          <p:cNvPr id="4098" name="Picture 2" descr="https://pic2.zhimg.com/80/v2-fbb5dbc286b9f9cec2ddbc5eae2bf5a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2417593"/>
            <a:ext cx="9325310" cy="415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11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4378" y="363615"/>
            <a:ext cx="115182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解码器中也有编码器的自注意力（</a:t>
            </a:r>
            <a:r>
              <a:rPr lang="en-US" altLang="zh-CN" sz="2800" b="1" i="0" dirty="0" smtClean="0">
                <a:solidFill>
                  <a:srgbClr val="1A1A1A"/>
                </a:solidFill>
                <a:effectLst/>
                <a:latin typeface="-apple-system"/>
              </a:rPr>
              <a:t>self-attention</a:t>
            </a:r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）层和前馈（</a:t>
            </a:r>
            <a:r>
              <a:rPr lang="en-US" altLang="zh-CN" sz="2800" b="1" i="0" dirty="0" smtClean="0">
                <a:solidFill>
                  <a:srgbClr val="1A1A1A"/>
                </a:solidFill>
                <a:effectLst/>
                <a:latin typeface="-apple-system"/>
              </a:rPr>
              <a:t>feed-forward</a:t>
            </a:r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）层。除此之外，这两个层之间还有一个注意力层，用来关注输入句子的相关部分（和</a:t>
            </a:r>
            <a:r>
              <a:rPr lang="en-US" altLang="zh-CN" sz="2800" b="1" i="0" dirty="0" smtClean="0">
                <a:solidFill>
                  <a:srgbClr val="1A1A1A"/>
                </a:solidFill>
                <a:effectLst/>
                <a:latin typeface="-apple-system"/>
              </a:rPr>
              <a:t>seq2seq</a:t>
            </a:r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模型的注意力作用相似）。</a:t>
            </a:r>
            <a:endParaRPr lang="zh-CN" altLang="en-US" sz="2800" b="1" dirty="0"/>
          </a:p>
        </p:txBody>
      </p:sp>
      <p:pic>
        <p:nvPicPr>
          <p:cNvPr id="5122" name="Picture 2" descr="https://pic2.zhimg.com/80/v2-1cfd35f0ff43407e25da3ab25631f82d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0" y="2016291"/>
            <a:ext cx="10621693" cy="32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jalammar.github.io/images/t/Transformer_deco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8" y="2016291"/>
            <a:ext cx="11304041" cy="358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9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jalammar.github.io/images/t/The_transformer_encoders_deco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33" y="4551925"/>
            <a:ext cx="3365667" cy="211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pic2.zhimg.com/80/v2-1f54ae99e2edaa4471a0f0f111e6dea5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9" y="2550694"/>
            <a:ext cx="11635372" cy="14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27988" y="805934"/>
            <a:ext cx="11766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i="0" dirty="0" smtClean="0">
                <a:solidFill>
                  <a:srgbClr val="1A1A1A"/>
                </a:solidFill>
                <a:effectLst/>
                <a:latin typeface="-apple-system"/>
              </a:rPr>
              <a:t>我们首先将每个输入单词通过词嵌入算法转换为词向量。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7204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5852" y="233208"/>
            <a:ext cx="109246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每个单词都被嵌入为</a:t>
            </a:r>
            <a:r>
              <a:rPr lang="en-US" altLang="zh-CN" sz="2800" b="1" i="0" dirty="0" smtClean="0">
                <a:solidFill>
                  <a:srgbClr val="1A1A1A"/>
                </a:solidFill>
                <a:effectLst/>
                <a:latin typeface="-apple-system"/>
              </a:rPr>
              <a:t>512</a:t>
            </a:r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维的向量，我们用这些简单的方框来表示这些向量。</a:t>
            </a:r>
          </a:p>
          <a:p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/>
            </a:r>
            <a:b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</a:br>
            <a:endParaRPr lang="zh-CN" altLang="en-US" sz="2800" b="1" i="0" dirty="0" smtClean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词嵌入过程只发生在最底层的编码器中。所有的编码器都有一个相同的特点，即它们接收一个向量列表，列表中的每个向量大小为</a:t>
            </a:r>
            <a:r>
              <a:rPr lang="en-US" altLang="zh-CN" sz="2800" b="1" i="0" dirty="0" smtClean="0">
                <a:solidFill>
                  <a:srgbClr val="1A1A1A"/>
                </a:solidFill>
                <a:effectLst/>
                <a:latin typeface="-apple-system"/>
              </a:rPr>
              <a:t>512</a:t>
            </a:r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维。在底层（最开始）编码器中它就是词向量，但是在其他编码器中，它就是下一层编码器的输出（也是一个向量列表）。向量列表大小是我们可以设置的超参数</a:t>
            </a:r>
            <a:r>
              <a:rPr lang="en-US" altLang="zh-CN" sz="2800" b="1" i="0" dirty="0" smtClean="0">
                <a:solidFill>
                  <a:srgbClr val="1A1A1A"/>
                </a:solidFill>
                <a:effectLst/>
                <a:latin typeface="-apple-system"/>
              </a:rPr>
              <a:t>——</a:t>
            </a:r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一般是我们训练集中最长句子的长度。</a:t>
            </a:r>
            <a:endParaRPr lang="zh-CN" altLang="en-US" sz="2800" b="1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pic>
        <p:nvPicPr>
          <p:cNvPr id="3" name="Picture 2" descr="https://pic2.zhimg.com/80/v2-1f54ae99e2edaa4471a0f0f111e6dea5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8" y="4764503"/>
            <a:ext cx="5058109" cy="61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c4.zhimg.com/80/v2-f5e99be76f0727be85df0d8f4ab88057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16" y="4256618"/>
            <a:ext cx="3708900" cy="260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2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1682" y="623487"/>
            <a:ext cx="10170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i="0" dirty="0" smtClean="0">
                <a:solidFill>
                  <a:srgbClr val="1A1A1A"/>
                </a:solidFill>
                <a:effectLst/>
                <a:latin typeface="-apple-system"/>
              </a:rPr>
              <a:t>将输入序列进行词嵌入之后，每个单词都会流经编码器中的两个子层。</a:t>
            </a:r>
            <a:endParaRPr lang="zh-CN" altLang="en-US" sz="2800" b="1" dirty="0"/>
          </a:p>
        </p:txBody>
      </p:sp>
      <p:pic>
        <p:nvPicPr>
          <p:cNvPr id="7170" name="Picture 2" descr="https://pic2.zhimg.com/80/v2-d7b0bb93c9f7e7185d690b6df83d8859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703" y="1351546"/>
            <a:ext cx="7785262" cy="501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3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767</Words>
  <Application>Microsoft Office PowerPoint</Application>
  <PresentationFormat>宽屏</PresentationFormat>
  <Paragraphs>38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-apple-system</vt:lpstr>
      <vt:lpstr>宋体</vt:lpstr>
      <vt:lpstr>Arial</vt:lpstr>
      <vt:lpstr>Calibri</vt:lpstr>
      <vt:lpstr>Calibri Light</vt:lpstr>
      <vt:lpstr>Office 主题</vt:lpstr>
      <vt:lpstr>Transformer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zhishu</dc:creator>
  <cp:lastModifiedBy>zhishu</cp:lastModifiedBy>
  <cp:revision>11</cp:revision>
  <dcterms:created xsi:type="dcterms:W3CDTF">2019-08-22T01:22:02Z</dcterms:created>
  <dcterms:modified xsi:type="dcterms:W3CDTF">2019-08-22T03:18:42Z</dcterms:modified>
</cp:coreProperties>
</file>